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itter" charset="1" panose="02000000000000000000"/>
      <p:regular r:id="rId10"/>
    </p:embeddedFont>
    <p:embeddedFont>
      <p:font typeface="Bitter Bold" charset="1" panose="02000000000000000000"/>
      <p:regular r:id="rId11"/>
    </p:embeddedFont>
    <p:embeddedFont>
      <p:font typeface="Bitter Italics" charset="1" panose="02000000000000000000"/>
      <p:regular r:id="rId12"/>
    </p:embeddedFont>
    <p:embeddedFont>
      <p:font typeface="DM Sans" charset="1" panose="00000000000000000000"/>
      <p:regular r:id="rId13"/>
    </p:embeddedFont>
    <p:embeddedFont>
      <p:font typeface="DM Sans Bold" charset="1" panose="00000000000000000000"/>
      <p:regular r:id="rId14"/>
    </p:embeddedFont>
    <p:embeddedFont>
      <p:font typeface="DM Sans Italics" charset="1" panose="00000000000000000000"/>
      <p:regular r:id="rId15"/>
    </p:embeddedFont>
    <p:embeddedFont>
      <p:font typeface="DM Sans Bold Italics" charset="1" panose="00000000000000000000"/>
      <p:regular r:id="rId16"/>
    </p:embeddedFont>
    <p:embeddedFont>
      <p:font typeface="Public Sans" charset="1" panose="00000000000000000000"/>
      <p:regular r:id="rId17"/>
    </p:embeddedFont>
    <p:embeddedFont>
      <p:font typeface="Public Sans Bold" charset="1" panose="00000000000000000000"/>
      <p:regular r:id="rId18"/>
    </p:embeddedFont>
    <p:embeddedFont>
      <p:font typeface="Public Sans Italics" charset="1" panose="00000000000000000000"/>
      <p:regular r:id="rId19"/>
    </p:embeddedFont>
    <p:embeddedFont>
      <p:font typeface="Public Sans Bold Italics" charset="1" panose="00000000000000000000"/>
      <p:regular r:id="rId20"/>
    </p:embeddedFont>
    <p:embeddedFont>
      <p:font typeface="Public Sans Thin" charset="1" panose="00000000000000000000"/>
      <p:regular r:id="rId21"/>
    </p:embeddedFont>
    <p:embeddedFont>
      <p:font typeface="Public Sans Thin Italics" charset="1" panose="00000000000000000000"/>
      <p:regular r:id="rId22"/>
    </p:embeddedFont>
    <p:embeddedFont>
      <p:font typeface="Public Sans Medium" charset="1" panose="00000000000000000000"/>
      <p:regular r:id="rId23"/>
    </p:embeddedFont>
    <p:embeddedFont>
      <p:font typeface="Public Sans Medium Italics" charset="1" panose="00000000000000000000"/>
      <p:regular r:id="rId24"/>
    </p:embeddedFont>
    <p:embeddedFont>
      <p:font typeface="Public Sans Heavy" charset="1" panose="00000000000000000000"/>
      <p:regular r:id="rId25"/>
    </p:embeddedFont>
    <p:embeddedFont>
      <p:font typeface="Public Sans Heavy Italics" charset="1" panose="00000000000000000000"/>
      <p:regular r:id="rId26"/>
    </p:embeddedFont>
    <p:embeddedFont>
      <p:font typeface="Open Sans" charset="1" panose="020B0606030504020204"/>
      <p:regular r:id="rId27"/>
    </p:embeddedFont>
    <p:embeddedFont>
      <p:font typeface="Open Sans Bold" charset="1" panose="020B0806030504020204"/>
      <p:regular r:id="rId28"/>
    </p:embeddedFont>
    <p:embeddedFont>
      <p:font typeface="Open Sans Italics" charset="1" panose="020B0606030504020204"/>
      <p:regular r:id="rId29"/>
    </p:embeddedFont>
    <p:embeddedFont>
      <p:font typeface="Open Sans Bold Italics" charset="1" panose="020B0806030504020204"/>
      <p:regular r:id="rId30"/>
    </p:embeddedFont>
    <p:embeddedFont>
      <p:font typeface="Open Sans Light" charset="1" panose="020B0306030504020204"/>
      <p:regular r:id="rId31"/>
    </p:embeddedFont>
    <p:embeddedFont>
      <p:font typeface="Open Sans Light Italics" charset="1" panose="020B0306030504020204"/>
      <p:regular r:id="rId32"/>
    </p:embeddedFont>
    <p:embeddedFont>
      <p:font typeface="Open Sans Ultra-Bold" charset="1" panose="00000000000000000000"/>
      <p:regular r:id="rId33"/>
    </p:embeddedFont>
    <p:embeddedFont>
      <p:font typeface="Open Sans Ultra-Bold Italics"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334595" y="2093633"/>
            <a:ext cx="5157670" cy="6099734"/>
          </a:xfrm>
          <a:custGeom>
            <a:avLst/>
            <a:gdLst/>
            <a:ahLst/>
            <a:cxnLst/>
            <a:rect r="r" b="b" t="t" l="l"/>
            <a:pathLst>
              <a:path h="6099734" w="5157670">
                <a:moveTo>
                  <a:pt x="0" y="0"/>
                </a:moveTo>
                <a:lnTo>
                  <a:pt x="5157670" y="0"/>
                </a:lnTo>
                <a:lnTo>
                  <a:pt x="5157670" y="6099734"/>
                </a:lnTo>
                <a:lnTo>
                  <a:pt x="0" y="6099734"/>
                </a:lnTo>
                <a:lnTo>
                  <a:pt x="0" y="0"/>
                </a:lnTo>
                <a:close/>
              </a:path>
            </a:pathLst>
          </a:custGeom>
          <a:blipFill>
            <a:blip r:embed="rId3"/>
            <a:stretch>
              <a:fillRect l="0" t="0" r="0" b="0"/>
            </a:stretch>
          </a:blipFill>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795735" y="2593366"/>
            <a:ext cx="8987564" cy="3651272"/>
          </a:xfrm>
          <a:prstGeom prst="rect">
            <a:avLst/>
          </a:prstGeom>
        </p:spPr>
        <p:txBody>
          <a:bodyPr anchor="t" rtlCol="false" tIns="0" lIns="0" bIns="0" rIns="0">
            <a:spAutoFit/>
          </a:bodyPr>
          <a:lstStyle/>
          <a:p>
            <a:pPr marL="0" indent="0" lvl="0">
              <a:lnSpc>
                <a:spcPts val="8786"/>
              </a:lnSpc>
            </a:pPr>
            <a:r>
              <a:rPr lang="en-US" sz="8530" spc="264">
                <a:solidFill>
                  <a:srgbClr val="E9DFFF"/>
                </a:solidFill>
                <a:latin typeface="Bitter Bold"/>
              </a:rPr>
              <a:t>Walmart Store’s Sales Forecasting</a:t>
            </a:r>
          </a:p>
        </p:txBody>
      </p:sp>
      <p:sp>
        <p:nvSpPr>
          <p:cNvPr name="TextBox 6" id="6"/>
          <p:cNvSpPr txBox="true"/>
          <p:nvPr/>
        </p:nvSpPr>
        <p:spPr>
          <a:xfrm rot="0">
            <a:off x="1795735" y="6403187"/>
            <a:ext cx="8373976" cy="1370965"/>
          </a:xfrm>
          <a:prstGeom prst="rect">
            <a:avLst/>
          </a:prstGeom>
        </p:spPr>
        <p:txBody>
          <a:bodyPr anchor="t" rtlCol="false" tIns="0" lIns="0" bIns="0" rIns="0">
            <a:spAutoFit/>
          </a:bodyPr>
          <a:lstStyle/>
          <a:p>
            <a:pPr marL="0" indent="0" lvl="0">
              <a:lnSpc>
                <a:spcPts val="5480"/>
              </a:lnSpc>
            </a:pPr>
            <a:r>
              <a:rPr lang="en-US" sz="4000" spc="80">
                <a:solidFill>
                  <a:srgbClr val="FFFFFF"/>
                </a:solidFill>
                <a:latin typeface="Bitter"/>
              </a:rPr>
              <a:t>Exploring the impact of technology on society</a:t>
            </a:r>
          </a:p>
        </p:txBody>
      </p:sp>
      <p:sp>
        <p:nvSpPr>
          <p:cNvPr name="Freeform 7" id="7"/>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337476" y="2701693"/>
            <a:ext cx="6129878" cy="4883614"/>
          </a:xfrm>
          <a:custGeom>
            <a:avLst/>
            <a:gdLst/>
            <a:ahLst/>
            <a:cxnLst/>
            <a:rect r="r" b="b" t="t" l="l"/>
            <a:pathLst>
              <a:path h="4883614" w="6129878">
                <a:moveTo>
                  <a:pt x="0" y="0"/>
                </a:moveTo>
                <a:lnTo>
                  <a:pt x="6129878" y="0"/>
                </a:lnTo>
                <a:lnTo>
                  <a:pt x="6129878" y="4883614"/>
                </a:lnTo>
                <a:lnTo>
                  <a:pt x="0" y="4883614"/>
                </a:lnTo>
                <a:lnTo>
                  <a:pt x="0" y="0"/>
                </a:lnTo>
                <a:close/>
              </a:path>
            </a:pathLst>
          </a:custGeom>
          <a:blipFill>
            <a:blip r:embed="rId5"/>
            <a:stretch>
              <a:fillRect l="0" t="0" r="0" b="0"/>
            </a:stretch>
          </a:blipFill>
        </p:spPr>
      </p:sp>
      <p:sp>
        <p:nvSpPr>
          <p:cNvPr name="TextBox 6" id="6"/>
          <p:cNvSpPr txBox="true"/>
          <p:nvPr/>
        </p:nvSpPr>
        <p:spPr>
          <a:xfrm rot="0">
            <a:off x="1820646" y="2835393"/>
            <a:ext cx="7728749" cy="4940064"/>
          </a:xfrm>
          <a:prstGeom prst="rect">
            <a:avLst/>
          </a:prstGeom>
        </p:spPr>
        <p:txBody>
          <a:bodyPr anchor="t" rtlCol="false" tIns="0" lIns="0" bIns="0" rIns="0">
            <a:spAutoFit/>
          </a:bodyPr>
          <a:lstStyle/>
          <a:p>
            <a:pPr marL="0" indent="0" lvl="0">
              <a:lnSpc>
                <a:spcPts val="11790"/>
              </a:lnSpc>
            </a:pPr>
            <a:r>
              <a:rPr lang="en-US" sz="12678">
                <a:solidFill>
                  <a:srgbClr val="E9DFFF"/>
                </a:solidFill>
                <a:latin typeface="Bitter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685513" y="3694647"/>
            <a:ext cx="5573787" cy="5563653"/>
          </a:xfrm>
          <a:custGeom>
            <a:avLst/>
            <a:gdLst/>
            <a:ahLst/>
            <a:cxnLst/>
            <a:rect r="r" b="b" t="t" l="l"/>
            <a:pathLst>
              <a:path h="5563653" w="5573787">
                <a:moveTo>
                  <a:pt x="0" y="0"/>
                </a:moveTo>
                <a:lnTo>
                  <a:pt x="5573787" y="0"/>
                </a:lnTo>
                <a:lnTo>
                  <a:pt x="5573787" y="5563653"/>
                </a:lnTo>
                <a:lnTo>
                  <a:pt x="0" y="556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090685" y="1989788"/>
            <a:ext cx="3798588" cy="6307423"/>
          </a:xfrm>
          <a:custGeom>
            <a:avLst/>
            <a:gdLst/>
            <a:ahLst/>
            <a:cxnLst/>
            <a:rect r="r" b="b" t="t" l="l"/>
            <a:pathLst>
              <a:path h="6307423" w="3798588">
                <a:moveTo>
                  <a:pt x="0" y="0"/>
                </a:moveTo>
                <a:lnTo>
                  <a:pt x="3798588" y="0"/>
                </a:lnTo>
                <a:lnTo>
                  <a:pt x="3798588" y="6307424"/>
                </a:lnTo>
                <a:lnTo>
                  <a:pt x="0" y="6307424"/>
                </a:lnTo>
                <a:lnTo>
                  <a:pt x="0" y="0"/>
                </a:lnTo>
                <a:close/>
              </a:path>
            </a:pathLst>
          </a:custGeom>
          <a:blipFill>
            <a:blip r:embed="rId5"/>
            <a:stretch>
              <a:fillRect l="0" t="0" r="0" b="0"/>
            </a:stretch>
          </a:blipFill>
        </p:spPr>
      </p:sp>
      <p:sp>
        <p:nvSpPr>
          <p:cNvPr name="Freeform 5" id="5"/>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871749" y="1372972"/>
            <a:ext cx="7901406" cy="1041273"/>
          </a:xfrm>
          <a:prstGeom prst="rect">
            <a:avLst/>
          </a:prstGeom>
        </p:spPr>
        <p:txBody>
          <a:bodyPr anchor="t" rtlCol="false" tIns="0" lIns="0" bIns="0" rIns="0">
            <a:spAutoFit/>
          </a:bodyPr>
          <a:lstStyle/>
          <a:p>
            <a:pPr marL="0" indent="0" lvl="0">
              <a:lnSpc>
                <a:spcPts val="7416"/>
              </a:lnSpc>
            </a:pPr>
            <a:r>
              <a:rPr lang="en-US" sz="7200">
                <a:solidFill>
                  <a:srgbClr val="FFFFFF"/>
                </a:solidFill>
                <a:latin typeface="Bitter Bold"/>
              </a:rPr>
              <a:t>Introduction</a:t>
            </a:r>
          </a:p>
        </p:txBody>
      </p:sp>
      <p:sp>
        <p:nvSpPr>
          <p:cNvPr name="TextBox 8" id="8"/>
          <p:cNvSpPr txBox="true"/>
          <p:nvPr/>
        </p:nvSpPr>
        <p:spPr>
          <a:xfrm rot="0">
            <a:off x="1871749" y="2790926"/>
            <a:ext cx="7901406" cy="5211826"/>
          </a:xfrm>
          <a:prstGeom prst="rect">
            <a:avLst/>
          </a:prstGeom>
        </p:spPr>
        <p:txBody>
          <a:bodyPr anchor="t" rtlCol="false" tIns="0" lIns="0" bIns="0" rIns="0">
            <a:spAutoFit/>
          </a:bodyPr>
          <a:lstStyle/>
          <a:p>
            <a:pPr marL="0" indent="0" lvl="0">
              <a:lnSpc>
                <a:spcPts val="4171"/>
              </a:lnSpc>
            </a:pPr>
            <a:r>
              <a:rPr lang="en-US" sz="2799" spc="167">
                <a:solidFill>
                  <a:srgbClr val="FFFFFF"/>
                </a:solidFill>
                <a:latin typeface="DM Sans Bold"/>
              </a:rPr>
              <a:t>Sales forecasting is the process of estimating the future sales of a product or service. It is a crucial part of any company and its business plan, as it helps businesses make informed decisions about resource allocation, marketing strategy, and investment. In this article, we will apply regression analysis for sales forecasting on a dataset provided by Walmart.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293736" y="2009875"/>
            <a:ext cx="17700529" cy="2041398"/>
          </a:xfrm>
          <a:prstGeom prst="rect">
            <a:avLst/>
          </a:prstGeom>
        </p:spPr>
        <p:txBody>
          <a:bodyPr anchor="t" rtlCol="false" tIns="0" lIns="0" bIns="0" rIns="0">
            <a:spAutoFit/>
          </a:bodyPr>
          <a:lstStyle/>
          <a:p>
            <a:pPr algn="ctr" marL="0" indent="0" lvl="0">
              <a:lnSpc>
                <a:spcPts val="7416"/>
              </a:lnSpc>
            </a:pPr>
            <a:r>
              <a:rPr lang="en-US" sz="7200">
                <a:solidFill>
                  <a:srgbClr val="FFFFFF"/>
                </a:solidFill>
                <a:latin typeface="Bitter Bold"/>
              </a:rPr>
              <a:t>System Analysis: Overview Of The Previous Model</a:t>
            </a:r>
          </a:p>
        </p:txBody>
      </p:sp>
      <p:sp>
        <p:nvSpPr>
          <p:cNvPr name="AutoShape 4" id="4"/>
          <p:cNvSpPr/>
          <p:nvPr/>
        </p:nvSpPr>
        <p:spPr>
          <a:xfrm>
            <a:off x="-886757" y="5067756"/>
            <a:ext cx="20061513" cy="0"/>
          </a:xfrm>
          <a:prstGeom prst="line">
            <a:avLst/>
          </a:prstGeom>
          <a:ln cap="flat" w="28575">
            <a:solidFill>
              <a:srgbClr val="FFFFFF"/>
            </a:solidFill>
            <a:prstDash val="solid"/>
            <a:headEnd type="none" len="sm" w="sm"/>
            <a:tailEnd type="none" len="sm" w="sm"/>
          </a:ln>
        </p:spPr>
      </p:sp>
      <p:grpSp>
        <p:nvGrpSpPr>
          <p:cNvPr name="Group 5" id="5"/>
          <p:cNvGrpSpPr/>
          <p:nvPr/>
        </p:nvGrpSpPr>
        <p:grpSpPr>
          <a:xfrm rot="0">
            <a:off x="6392836" y="4816728"/>
            <a:ext cx="502056" cy="50205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7" id="7"/>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8" id="8"/>
          <p:cNvGrpSpPr/>
          <p:nvPr/>
        </p:nvGrpSpPr>
        <p:grpSpPr>
          <a:xfrm rot="0">
            <a:off x="2689737" y="4816728"/>
            <a:ext cx="502056" cy="50205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10" id="10"/>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1" id="11"/>
          <p:cNvGrpSpPr/>
          <p:nvPr/>
        </p:nvGrpSpPr>
        <p:grpSpPr>
          <a:xfrm rot="0">
            <a:off x="10116298" y="4816728"/>
            <a:ext cx="502056" cy="50205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3" id="13"/>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4" id="14"/>
          <p:cNvGrpSpPr/>
          <p:nvPr/>
        </p:nvGrpSpPr>
        <p:grpSpPr>
          <a:xfrm rot="0">
            <a:off x="13858809" y="4816728"/>
            <a:ext cx="502056" cy="50205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6" id="1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7" id="17"/>
          <p:cNvSpPr txBox="true"/>
          <p:nvPr/>
        </p:nvSpPr>
        <p:spPr>
          <a:xfrm rot="0">
            <a:off x="2689737" y="5608854"/>
            <a:ext cx="2197323" cy="679451"/>
          </a:xfrm>
          <a:prstGeom prst="rect">
            <a:avLst/>
          </a:prstGeom>
        </p:spPr>
        <p:txBody>
          <a:bodyPr anchor="t" rtlCol="false" tIns="0" lIns="0" bIns="0" rIns="0">
            <a:spAutoFit/>
          </a:bodyPr>
          <a:lstStyle/>
          <a:p>
            <a:pPr>
              <a:lnSpc>
                <a:spcPts val="5150"/>
              </a:lnSpc>
            </a:pPr>
            <a:r>
              <a:rPr lang="en-US" sz="5000">
                <a:solidFill>
                  <a:srgbClr val="FFFFFF"/>
                </a:solidFill>
                <a:latin typeface="DM Sans Bold"/>
              </a:rPr>
              <a:t>01</a:t>
            </a:r>
          </a:p>
        </p:txBody>
      </p:sp>
      <p:sp>
        <p:nvSpPr>
          <p:cNvPr name="TextBox 18" id="18"/>
          <p:cNvSpPr txBox="true"/>
          <p:nvPr/>
        </p:nvSpPr>
        <p:spPr>
          <a:xfrm rot="0">
            <a:off x="6411138" y="5608854"/>
            <a:ext cx="2197323" cy="679451"/>
          </a:xfrm>
          <a:prstGeom prst="rect">
            <a:avLst/>
          </a:prstGeom>
        </p:spPr>
        <p:txBody>
          <a:bodyPr anchor="t" rtlCol="false" tIns="0" lIns="0" bIns="0" rIns="0">
            <a:spAutoFit/>
          </a:bodyPr>
          <a:lstStyle/>
          <a:p>
            <a:pPr>
              <a:lnSpc>
                <a:spcPts val="5150"/>
              </a:lnSpc>
            </a:pPr>
            <a:r>
              <a:rPr lang="en-US" sz="5000">
                <a:solidFill>
                  <a:srgbClr val="FFFFFF"/>
                </a:solidFill>
                <a:latin typeface="DM Sans Bold"/>
              </a:rPr>
              <a:t>02</a:t>
            </a:r>
          </a:p>
        </p:txBody>
      </p:sp>
      <p:sp>
        <p:nvSpPr>
          <p:cNvPr name="TextBox 19" id="19"/>
          <p:cNvSpPr txBox="true"/>
          <p:nvPr/>
        </p:nvSpPr>
        <p:spPr>
          <a:xfrm rot="0">
            <a:off x="2689737" y="6440705"/>
            <a:ext cx="2646492" cy="2055495"/>
          </a:xfrm>
          <a:prstGeom prst="rect">
            <a:avLst/>
          </a:prstGeom>
        </p:spPr>
        <p:txBody>
          <a:bodyPr anchor="t" rtlCol="false" tIns="0" lIns="0" bIns="0" rIns="0">
            <a:spAutoFit/>
          </a:bodyPr>
          <a:lstStyle/>
          <a:p>
            <a:pPr>
              <a:lnSpc>
                <a:spcPts val="2340"/>
              </a:lnSpc>
            </a:pPr>
            <a:r>
              <a:rPr lang="en-US" sz="1500">
                <a:solidFill>
                  <a:srgbClr val="FFFFFF"/>
                </a:solidFill>
                <a:latin typeface="DM Sans Bold"/>
              </a:rPr>
              <a:t>Sales forecasting typically involves leveraging historical data, economic factors, and machine learning models to predict future sales trends for improved decision-making.</a:t>
            </a:r>
          </a:p>
        </p:txBody>
      </p:sp>
      <p:sp>
        <p:nvSpPr>
          <p:cNvPr name="TextBox 20" id="20"/>
          <p:cNvSpPr txBox="true"/>
          <p:nvPr/>
        </p:nvSpPr>
        <p:spPr>
          <a:xfrm rot="0">
            <a:off x="6411138" y="6440705"/>
            <a:ext cx="2732862" cy="1760220"/>
          </a:xfrm>
          <a:prstGeom prst="rect">
            <a:avLst/>
          </a:prstGeom>
        </p:spPr>
        <p:txBody>
          <a:bodyPr anchor="t" rtlCol="false" tIns="0" lIns="0" bIns="0" rIns="0">
            <a:spAutoFit/>
          </a:bodyPr>
          <a:lstStyle/>
          <a:p>
            <a:pPr>
              <a:lnSpc>
                <a:spcPts val="2340"/>
              </a:lnSpc>
            </a:pPr>
            <a:r>
              <a:rPr lang="en-US" sz="1500">
                <a:solidFill>
                  <a:srgbClr val="FFFFFF"/>
                </a:solidFill>
                <a:latin typeface="DM Sans Bold"/>
              </a:rPr>
              <a:t> Assumption Risks: Models are built on assumptions about future conditions, and if those assumptions are incorrect, the predictions may be inaccurate.</a:t>
            </a:r>
          </a:p>
        </p:txBody>
      </p:sp>
      <p:sp>
        <p:nvSpPr>
          <p:cNvPr name="TextBox 21" id="21"/>
          <p:cNvSpPr txBox="true"/>
          <p:nvPr/>
        </p:nvSpPr>
        <p:spPr>
          <a:xfrm rot="0">
            <a:off x="10134600" y="5608854"/>
            <a:ext cx="2197323" cy="679451"/>
          </a:xfrm>
          <a:prstGeom prst="rect">
            <a:avLst/>
          </a:prstGeom>
        </p:spPr>
        <p:txBody>
          <a:bodyPr anchor="t" rtlCol="false" tIns="0" lIns="0" bIns="0" rIns="0">
            <a:spAutoFit/>
          </a:bodyPr>
          <a:lstStyle/>
          <a:p>
            <a:pPr>
              <a:lnSpc>
                <a:spcPts val="5150"/>
              </a:lnSpc>
            </a:pPr>
            <a:r>
              <a:rPr lang="en-US" sz="5000">
                <a:solidFill>
                  <a:srgbClr val="FFFFFF"/>
                </a:solidFill>
                <a:latin typeface="DM Sans Bold"/>
              </a:rPr>
              <a:t>03</a:t>
            </a:r>
          </a:p>
        </p:txBody>
      </p:sp>
      <p:sp>
        <p:nvSpPr>
          <p:cNvPr name="TextBox 22" id="22"/>
          <p:cNvSpPr txBox="true"/>
          <p:nvPr/>
        </p:nvSpPr>
        <p:spPr>
          <a:xfrm rot="0">
            <a:off x="10134600" y="6440705"/>
            <a:ext cx="2747991" cy="2350770"/>
          </a:xfrm>
          <a:prstGeom prst="rect">
            <a:avLst/>
          </a:prstGeom>
        </p:spPr>
        <p:txBody>
          <a:bodyPr anchor="t" rtlCol="false" tIns="0" lIns="0" bIns="0" rIns="0">
            <a:spAutoFit/>
          </a:bodyPr>
          <a:lstStyle/>
          <a:p>
            <a:pPr>
              <a:lnSpc>
                <a:spcPts val="2340"/>
              </a:lnSpc>
            </a:pPr>
            <a:r>
              <a:rPr lang="en-US" sz="1500">
                <a:solidFill>
                  <a:srgbClr val="FFFFFF"/>
                </a:solidFill>
                <a:latin typeface="DM Sans Bold"/>
              </a:rPr>
              <a:t>Human Factors: Models might not account for human behavior, such as sudden changes in consumer preferences or the impact of marketing campaigns, leading to deviations from predicted sales.</a:t>
            </a:r>
          </a:p>
        </p:txBody>
      </p:sp>
      <p:sp>
        <p:nvSpPr>
          <p:cNvPr name="TextBox 23" id="23"/>
          <p:cNvSpPr txBox="true"/>
          <p:nvPr/>
        </p:nvSpPr>
        <p:spPr>
          <a:xfrm rot="0">
            <a:off x="13877112" y="5608854"/>
            <a:ext cx="2197323" cy="679451"/>
          </a:xfrm>
          <a:prstGeom prst="rect">
            <a:avLst/>
          </a:prstGeom>
        </p:spPr>
        <p:txBody>
          <a:bodyPr anchor="t" rtlCol="false" tIns="0" lIns="0" bIns="0" rIns="0">
            <a:spAutoFit/>
          </a:bodyPr>
          <a:lstStyle/>
          <a:p>
            <a:pPr>
              <a:lnSpc>
                <a:spcPts val="5150"/>
              </a:lnSpc>
            </a:pPr>
            <a:r>
              <a:rPr lang="en-US" sz="5000">
                <a:solidFill>
                  <a:srgbClr val="FFFFFF"/>
                </a:solidFill>
                <a:latin typeface="DM Sans Bold"/>
              </a:rPr>
              <a:t>04</a:t>
            </a:r>
          </a:p>
        </p:txBody>
      </p:sp>
      <p:sp>
        <p:nvSpPr>
          <p:cNvPr name="TextBox 24" id="24"/>
          <p:cNvSpPr txBox="true"/>
          <p:nvPr/>
        </p:nvSpPr>
        <p:spPr>
          <a:xfrm rot="0">
            <a:off x="13877112" y="6440705"/>
            <a:ext cx="2646492" cy="2646045"/>
          </a:xfrm>
          <a:prstGeom prst="rect">
            <a:avLst/>
          </a:prstGeom>
        </p:spPr>
        <p:txBody>
          <a:bodyPr anchor="t" rtlCol="false" tIns="0" lIns="0" bIns="0" rIns="0">
            <a:spAutoFit/>
          </a:bodyPr>
          <a:lstStyle/>
          <a:p>
            <a:pPr>
              <a:lnSpc>
                <a:spcPts val="2340"/>
              </a:lnSpc>
            </a:pPr>
            <a:r>
              <a:rPr lang="en-US" sz="1500">
                <a:solidFill>
                  <a:srgbClr val="FFFFFF"/>
                </a:solidFill>
                <a:latin typeface="DM Sans Bold"/>
              </a:rPr>
              <a:t>Technological Challenges: Implementing and maintaining advanced forecasting models might require significant technological infrastructure and expertise, which may not be feasible for all businesses.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660547" y="586916"/>
            <a:ext cx="16966906" cy="9113167"/>
            <a:chOff x="0" y="0"/>
            <a:chExt cx="5679811" cy="3050708"/>
          </a:xfrm>
        </p:grpSpPr>
        <p:sp>
          <p:nvSpPr>
            <p:cNvPr name="Freeform 4" id="4"/>
            <p:cNvSpPr/>
            <p:nvPr/>
          </p:nvSpPr>
          <p:spPr>
            <a:xfrm flipH="false" flipV="false" rot="0">
              <a:off x="0" y="0"/>
              <a:ext cx="5679811" cy="3050708"/>
            </a:xfrm>
            <a:custGeom>
              <a:avLst/>
              <a:gdLst/>
              <a:ahLst/>
              <a:cxnLst/>
              <a:rect r="r" b="b" t="t" l="l"/>
              <a:pathLst>
                <a:path h="3050708" w="5679811">
                  <a:moveTo>
                    <a:pt x="6844" y="0"/>
                  </a:moveTo>
                  <a:lnTo>
                    <a:pt x="5672967" y="0"/>
                  </a:lnTo>
                  <a:cubicBezTo>
                    <a:pt x="5674782" y="0"/>
                    <a:pt x="5676523" y="721"/>
                    <a:pt x="5677807" y="2005"/>
                  </a:cubicBezTo>
                  <a:cubicBezTo>
                    <a:pt x="5679090" y="3288"/>
                    <a:pt x="5679811" y="5029"/>
                    <a:pt x="5679811" y="6844"/>
                  </a:cubicBezTo>
                  <a:lnTo>
                    <a:pt x="5679811" y="3043863"/>
                  </a:lnTo>
                  <a:cubicBezTo>
                    <a:pt x="5679811" y="3045678"/>
                    <a:pt x="5679090" y="3047419"/>
                    <a:pt x="5677807" y="3048703"/>
                  </a:cubicBezTo>
                  <a:cubicBezTo>
                    <a:pt x="5676523" y="3049987"/>
                    <a:pt x="5674782" y="3050708"/>
                    <a:pt x="5672967" y="3050708"/>
                  </a:cubicBezTo>
                  <a:lnTo>
                    <a:pt x="6844" y="3050708"/>
                  </a:lnTo>
                  <a:cubicBezTo>
                    <a:pt x="5029" y="3050708"/>
                    <a:pt x="3288" y="3049987"/>
                    <a:pt x="2005" y="3048703"/>
                  </a:cubicBezTo>
                  <a:cubicBezTo>
                    <a:pt x="721" y="3047419"/>
                    <a:pt x="0" y="3045678"/>
                    <a:pt x="0" y="3043863"/>
                  </a:cubicBezTo>
                  <a:lnTo>
                    <a:pt x="0" y="6844"/>
                  </a:lnTo>
                  <a:cubicBezTo>
                    <a:pt x="0" y="5029"/>
                    <a:pt x="721" y="3288"/>
                    <a:pt x="2005" y="2005"/>
                  </a:cubicBezTo>
                  <a:cubicBezTo>
                    <a:pt x="3288" y="721"/>
                    <a:pt x="5029" y="0"/>
                    <a:pt x="6844" y="0"/>
                  </a:cubicBezTo>
                  <a:close/>
                </a:path>
              </a:pathLst>
            </a:custGeom>
            <a:solidFill>
              <a:srgbClr val="D3C4F6"/>
            </a:solidFill>
          </p:spPr>
        </p:sp>
        <p:sp>
          <p:nvSpPr>
            <p:cNvPr name="TextBox 5" id="5"/>
            <p:cNvSpPr txBox="true"/>
            <p:nvPr/>
          </p:nvSpPr>
          <p:spPr>
            <a:xfrm>
              <a:off x="0" y="85725"/>
              <a:ext cx="5679811" cy="2964983"/>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229815" y="2560764"/>
            <a:ext cx="11828371" cy="3041523"/>
          </a:xfrm>
          <a:prstGeom prst="rect">
            <a:avLst/>
          </a:prstGeom>
        </p:spPr>
        <p:txBody>
          <a:bodyPr anchor="t" rtlCol="false" tIns="0" lIns="0" bIns="0" rIns="0">
            <a:spAutoFit/>
          </a:bodyPr>
          <a:lstStyle/>
          <a:p>
            <a:pPr algn="ctr" marL="0" indent="0" lvl="0">
              <a:lnSpc>
                <a:spcPts val="7416"/>
              </a:lnSpc>
            </a:pPr>
            <a:r>
              <a:rPr lang="en-US" sz="7200">
                <a:solidFill>
                  <a:srgbClr val="0D0750"/>
                </a:solidFill>
                <a:latin typeface="Bitter Bold"/>
              </a:rPr>
              <a:t>Proposed Model: Connection and global community</a:t>
            </a:r>
          </a:p>
        </p:txBody>
      </p:sp>
      <p:sp>
        <p:nvSpPr>
          <p:cNvPr name="TextBox 9" id="9"/>
          <p:cNvSpPr txBox="true"/>
          <p:nvPr/>
        </p:nvSpPr>
        <p:spPr>
          <a:xfrm rot="0">
            <a:off x="3818859" y="5738812"/>
            <a:ext cx="10650281" cy="2101723"/>
          </a:xfrm>
          <a:prstGeom prst="rect">
            <a:avLst/>
          </a:prstGeom>
        </p:spPr>
        <p:txBody>
          <a:bodyPr anchor="t" rtlCol="false" tIns="0" lIns="0" bIns="0" rIns="0">
            <a:spAutoFit/>
          </a:bodyPr>
          <a:lstStyle/>
          <a:p>
            <a:pPr algn="ctr" marL="0" indent="0" lvl="0">
              <a:lnSpc>
                <a:spcPts val="2830"/>
              </a:lnSpc>
            </a:pPr>
            <a:r>
              <a:rPr lang="en-US" sz="1899" spc="113">
                <a:solidFill>
                  <a:srgbClr val="0D0750"/>
                </a:solidFill>
                <a:latin typeface="DM Sans Bold"/>
              </a:rPr>
              <a:t>In this project, we will use the weekly sales data provided by Walmart</a:t>
            </a:r>
            <a:r>
              <a:rPr lang="en-US" sz="1899" spc="113">
                <a:solidFill>
                  <a:srgbClr val="0D0750"/>
                </a:solidFill>
                <a:latin typeface="DM Sans Bold"/>
              </a:rPr>
              <a:t>. It consists of historical sales data for 45 Walmart stores located in different regions. Each store contains a number of departments, and our objective is to predict the department-wide sales for each store. We will apply regression analysis to forecast the sales for each department based on multiple factors, such as temperature, fuel price, store type, CPI, employment index, etc.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D0750">
                <a:alpha val="100000"/>
              </a:srgbClr>
            </a:gs>
            <a:gs pos="100000">
              <a:srgbClr val="7156AC">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7115" y="0"/>
            <a:ext cx="19335115" cy="10634313"/>
          </a:xfrm>
          <a:custGeom>
            <a:avLst/>
            <a:gdLst/>
            <a:ahLst/>
            <a:cxnLst/>
            <a:rect r="r" b="b" t="t" l="l"/>
            <a:pathLst>
              <a:path h="10634313" w="19335115">
                <a:moveTo>
                  <a:pt x="0" y="0"/>
                </a:moveTo>
                <a:lnTo>
                  <a:pt x="19335115" y="0"/>
                </a:lnTo>
                <a:lnTo>
                  <a:pt x="19335115" y="10634313"/>
                </a:lnTo>
                <a:lnTo>
                  <a:pt x="0" y="10634313"/>
                </a:lnTo>
                <a:lnTo>
                  <a:pt x="0" y="0"/>
                </a:lnTo>
                <a:close/>
              </a:path>
            </a:pathLst>
          </a:custGeom>
          <a:blipFill>
            <a:blip r:embed="rId2"/>
            <a:stretch>
              <a:fillRect l="0" t="0" r="0" b="0"/>
            </a:stretch>
          </a:blipFill>
        </p:spPr>
      </p:sp>
      <p:sp>
        <p:nvSpPr>
          <p:cNvPr name="Freeform 3" id="3"/>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871749" y="1143000"/>
            <a:ext cx="7901406" cy="2041398"/>
          </a:xfrm>
          <a:prstGeom prst="rect">
            <a:avLst/>
          </a:prstGeom>
        </p:spPr>
        <p:txBody>
          <a:bodyPr anchor="t" rtlCol="false" tIns="0" lIns="0" bIns="0" rIns="0">
            <a:spAutoFit/>
          </a:bodyPr>
          <a:lstStyle/>
          <a:p>
            <a:pPr marL="0" indent="0" lvl="0">
              <a:lnSpc>
                <a:spcPts val="7416"/>
              </a:lnSpc>
            </a:pPr>
            <a:r>
              <a:rPr lang="en-US" sz="7200">
                <a:solidFill>
                  <a:srgbClr val="FFFFFF"/>
                </a:solidFill>
                <a:latin typeface="Bitter Bold"/>
              </a:rPr>
              <a:t>How The Model Is Built</a:t>
            </a:r>
          </a:p>
        </p:txBody>
      </p:sp>
      <p:sp>
        <p:nvSpPr>
          <p:cNvPr name="TextBox 4" id="4"/>
          <p:cNvSpPr txBox="true"/>
          <p:nvPr/>
        </p:nvSpPr>
        <p:spPr>
          <a:xfrm rot="0">
            <a:off x="1871749" y="3835376"/>
            <a:ext cx="7901406" cy="4216273"/>
          </a:xfrm>
          <a:prstGeom prst="rect">
            <a:avLst/>
          </a:prstGeom>
        </p:spPr>
        <p:txBody>
          <a:bodyPr anchor="t" rtlCol="false" tIns="0" lIns="0" bIns="0" rIns="0">
            <a:spAutoFit/>
          </a:bodyPr>
          <a:lstStyle/>
          <a:p>
            <a:pPr marL="410209" indent="-205105" lvl="1">
              <a:lnSpc>
                <a:spcPts val="2830"/>
              </a:lnSpc>
              <a:buFont typeface="Arial"/>
              <a:buChar char="•"/>
            </a:pPr>
            <a:r>
              <a:rPr lang="en-US" sz="1899" spc="113">
                <a:solidFill>
                  <a:srgbClr val="FFFFFF"/>
                </a:solidFill>
                <a:latin typeface="DM Sans Bold"/>
              </a:rPr>
              <a:t>We will handle missing values present in the dataset during the data cleaning stage.</a:t>
            </a:r>
          </a:p>
          <a:p>
            <a:pPr marL="410209" indent="-205105" lvl="1">
              <a:lnSpc>
                <a:spcPts val="2830"/>
              </a:lnSpc>
              <a:buFont typeface="Arial"/>
              <a:buChar char="•"/>
            </a:pPr>
            <a:r>
              <a:rPr lang="en-US" sz="1899" spc="113">
                <a:solidFill>
                  <a:srgbClr val="FFFFFF"/>
                </a:solidFill>
                <a:latin typeface="DM Sans Bold"/>
              </a:rPr>
              <a:t>We will perform exploratory data analysis (EDA) using various visualization techniques to identify underlying patterns and correlations that can help us derive insights.</a:t>
            </a:r>
          </a:p>
          <a:p>
            <a:pPr marL="410209" indent="-205105" lvl="1">
              <a:lnSpc>
                <a:spcPts val="2830"/>
              </a:lnSpc>
              <a:buFont typeface="Arial"/>
              <a:buChar char="•"/>
            </a:pPr>
            <a:r>
              <a:rPr lang="en-US" sz="1899" spc="113">
                <a:solidFill>
                  <a:srgbClr val="FFFFFF"/>
                </a:solidFill>
                <a:latin typeface="DM Sans Bold"/>
              </a:rPr>
              <a:t>Further, we will train and develop multiple regressor ML models, such as KNN Regressor, Decision Tree Regressor, Random Forest Regressor, and XGBoost Regressor model and compare their performance based on the model’s accuracy and RMSE</a:t>
            </a:r>
          </a:p>
          <a:p>
            <a:pPr marL="0" indent="0" lvl="0">
              <a:lnSpc>
                <a:spcPts val="2830"/>
              </a:lnSpc>
            </a:pPr>
          </a:p>
        </p:txBody>
      </p:sp>
      <p:pic>
        <p:nvPicPr>
          <p:cNvPr name="Picture 5" id="5"/>
          <p:cNvPicPr>
            <a:picLocks noChangeAspect="true"/>
          </p:cNvPicPr>
          <p:nvPr/>
        </p:nvPicPr>
        <p:blipFill>
          <a:blip r:embed="rId3"/>
          <a:stretch>
            <a:fillRect/>
          </a:stretch>
        </p:blipFill>
        <p:spPr>
          <a:xfrm rot="0">
            <a:off x="9569250" y="887004"/>
            <a:ext cx="8399863" cy="8517755"/>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5963575" y="2488625"/>
            <a:ext cx="5271134" cy="5309750"/>
          </a:xfrm>
          <a:custGeom>
            <a:avLst/>
            <a:gdLst/>
            <a:ahLst/>
            <a:cxnLst/>
            <a:rect r="r" b="b" t="t" l="l"/>
            <a:pathLst>
              <a:path h="5309750" w="5271134">
                <a:moveTo>
                  <a:pt x="0" y="0"/>
                </a:moveTo>
                <a:lnTo>
                  <a:pt x="5271134" y="0"/>
                </a:lnTo>
                <a:lnTo>
                  <a:pt x="5271134" y="5309750"/>
                </a:lnTo>
                <a:lnTo>
                  <a:pt x="0" y="5309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518623" y="2157458"/>
            <a:ext cx="4105808" cy="5972084"/>
          </a:xfrm>
          <a:custGeom>
            <a:avLst/>
            <a:gdLst/>
            <a:ahLst/>
            <a:cxnLst/>
            <a:rect r="r" b="b" t="t" l="l"/>
            <a:pathLst>
              <a:path h="5972084" w="4105808">
                <a:moveTo>
                  <a:pt x="0" y="0"/>
                </a:moveTo>
                <a:lnTo>
                  <a:pt x="4105808" y="0"/>
                </a:lnTo>
                <a:lnTo>
                  <a:pt x="4105808" y="5972084"/>
                </a:lnTo>
                <a:lnTo>
                  <a:pt x="0" y="5972084"/>
                </a:lnTo>
                <a:lnTo>
                  <a:pt x="0" y="0"/>
                </a:lnTo>
                <a:close/>
              </a:path>
            </a:pathLst>
          </a:custGeom>
          <a:blipFill>
            <a:blip r:embed="rId5"/>
            <a:stretch>
              <a:fillRect l="0" t="0" r="0" b="0"/>
            </a:stretch>
          </a:blipFill>
        </p:spPr>
      </p:sp>
      <p:sp>
        <p:nvSpPr>
          <p:cNvPr name="Freeform 5" id="5"/>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507932" y="795185"/>
            <a:ext cx="8834427" cy="1041273"/>
          </a:xfrm>
          <a:prstGeom prst="rect">
            <a:avLst/>
          </a:prstGeom>
        </p:spPr>
        <p:txBody>
          <a:bodyPr anchor="t" rtlCol="false" tIns="0" lIns="0" bIns="0" rIns="0">
            <a:spAutoFit/>
          </a:bodyPr>
          <a:lstStyle/>
          <a:p>
            <a:pPr marL="0" indent="0" lvl="0">
              <a:lnSpc>
                <a:spcPts val="7416"/>
              </a:lnSpc>
            </a:pPr>
            <a:r>
              <a:rPr lang="en-US" sz="7200">
                <a:solidFill>
                  <a:srgbClr val="FFFFFF"/>
                </a:solidFill>
                <a:latin typeface="Bitter Bold"/>
              </a:rPr>
              <a:t>Pre-requisites</a:t>
            </a:r>
          </a:p>
        </p:txBody>
      </p:sp>
      <p:sp>
        <p:nvSpPr>
          <p:cNvPr name="TextBox 8" id="8"/>
          <p:cNvSpPr txBox="true"/>
          <p:nvPr/>
        </p:nvSpPr>
        <p:spPr>
          <a:xfrm rot="0">
            <a:off x="1028700" y="3658507"/>
            <a:ext cx="5022626" cy="4471035"/>
          </a:xfrm>
          <a:prstGeom prst="rect">
            <a:avLst/>
          </a:prstGeom>
        </p:spPr>
        <p:txBody>
          <a:bodyPr anchor="t" rtlCol="false" tIns="0" lIns="0" bIns="0" rIns="0">
            <a:spAutoFit/>
          </a:bodyPr>
          <a:lstStyle/>
          <a:p>
            <a:pPr marL="647700" indent="-323850" lvl="1">
              <a:lnSpc>
                <a:spcPts val="4470"/>
              </a:lnSpc>
              <a:buFont typeface="Arial"/>
              <a:buChar char="•"/>
            </a:pPr>
            <a:r>
              <a:rPr lang="en-US" sz="3000" spc="180">
                <a:solidFill>
                  <a:srgbClr val="FFFFFF"/>
                </a:solidFill>
                <a:latin typeface="DM Sans Bold"/>
              </a:rPr>
              <a:t>Pyth</a:t>
            </a:r>
            <a:r>
              <a:rPr lang="en-US" sz="3000" spc="180" u="none">
                <a:solidFill>
                  <a:srgbClr val="FFFFFF"/>
                </a:solidFill>
                <a:latin typeface="DM Sans Bold"/>
              </a:rPr>
              <a:t>on</a:t>
            </a:r>
          </a:p>
          <a:p>
            <a:pPr marL="647700" indent="-323850" lvl="1">
              <a:lnSpc>
                <a:spcPts val="4470"/>
              </a:lnSpc>
              <a:buFont typeface="Arial"/>
              <a:buChar char="•"/>
            </a:pPr>
            <a:r>
              <a:rPr lang="en-US" sz="3000" spc="180" u="none">
                <a:solidFill>
                  <a:srgbClr val="FFFFFF"/>
                </a:solidFill>
                <a:latin typeface="DM Sans Bold"/>
              </a:rPr>
              <a:t>Data Visualization</a:t>
            </a:r>
          </a:p>
          <a:p>
            <a:pPr marL="647700" indent="-323850" lvl="1">
              <a:lnSpc>
                <a:spcPts val="4470"/>
              </a:lnSpc>
              <a:buFont typeface="Arial"/>
              <a:buChar char="•"/>
            </a:pPr>
            <a:r>
              <a:rPr lang="en-US" sz="3000" spc="180" u="none">
                <a:solidFill>
                  <a:srgbClr val="FFFFFF"/>
                </a:solidFill>
                <a:latin typeface="DM Sans Bold"/>
              </a:rPr>
              <a:t>Descriptive Statistics</a:t>
            </a:r>
          </a:p>
          <a:p>
            <a:pPr marL="647700" indent="-323850" lvl="1">
              <a:lnSpc>
                <a:spcPts val="4470"/>
              </a:lnSpc>
              <a:buFont typeface="Arial"/>
              <a:buChar char="•"/>
            </a:pPr>
            <a:r>
              <a:rPr lang="en-US" sz="3000" spc="180" u="none">
                <a:solidFill>
                  <a:srgbClr val="FFFFFF"/>
                </a:solidFill>
                <a:latin typeface="DM Sans Bold"/>
              </a:rPr>
              <a:t>Machine Learning</a:t>
            </a:r>
          </a:p>
          <a:p>
            <a:pPr marL="647700" indent="-323850" lvl="1">
              <a:lnSpc>
                <a:spcPts val="4470"/>
              </a:lnSpc>
              <a:buFont typeface="Arial"/>
              <a:buChar char="•"/>
            </a:pPr>
            <a:r>
              <a:rPr lang="en-US" sz="3000" spc="180" u="none">
                <a:solidFill>
                  <a:srgbClr val="FFFFFF"/>
                </a:solidFill>
                <a:latin typeface="DM Sans Bold"/>
              </a:rPr>
              <a:t>Data Cleaning and Preprocessing</a:t>
            </a:r>
          </a:p>
          <a:p>
            <a:pPr marL="0" indent="0" lvl="0">
              <a:lnSpc>
                <a:spcPts val="4470"/>
              </a:lnSpc>
            </a:pPr>
          </a:p>
        </p:txBody>
      </p:sp>
      <p:sp>
        <p:nvSpPr>
          <p:cNvPr name="TextBox 9" id="9"/>
          <p:cNvSpPr txBox="true"/>
          <p:nvPr/>
        </p:nvSpPr>
        <p:spPr>
          <a:xfrm rot="0">
            <a:off x="12842086" y="2564825"/>
            <a:ext cx="8834427" cy="623190"/>
          </a:xfrm>
          <a:prstGeom prst="rect">
            <a:avLst/>
          </a:prstGeom>
        </p:spPr>
        <p:txBody>
          <a:bodyPr anchor="t" rtlCol="false" tIns="0" lIns="0" bIns="0" rIns="0">
            <a:spAutoFit/>
          </a:bodyPr>
          <a:lstStyle/>
          <a:p>
            <a:pPr marL="0" indent="0" lvl="0">
              <a:lnSpc>
                <a:spcPts val="4738"/>
              </a:lnSpc>
            </a:pPr>
            <a:r>
              <a:rPr lang="en-US" sz="4600">
                <a:solidFill>
                  <a:srgbClr val="FFFFFF"/>
                </a:solidFill>
                <a:latin typeface="Bitter"/>
              </a:rPr>
              <a:t>Requirements </a:t>
            </a:r>
          </a:p>
        </p:txBody>
      </p:sp>
      <p:sp>
        <p:nvSpPr>
          <p:cNvPr name="TextBox 10" id="10"/>
          <p:cNvSpPr txBox="true"/>
          <p:nvPr/>
        </p:nvSpPr>
        <p:spPr>
          <a:xfrm rot="0">
            <a:off x="12842086" y="3658507"/>
            <a:ext cx="5022626" cy="4471035"/>
          </a:xfrm>
          <a:prstGeom prst="rect">
            <a:avLst/>
          </a:prstGeom>
        </p:spPr>
        <p:txBody>
          <a:bodyPr anchor="t" rtlCol="false" tIns="0" lIns="0" bIns="0" rIns="0">
            <a:spAutoFit/>
          </a:bodyPr>
          <a:lstStyle/>
          <a:p>
            <a:pPr>
              <a:lnSpc>
                <a:spcPts val="4470"/>
              </a:lnSpc>
            </a:pPr>
          </a:p>
          <a:p>
            <a:pPr marL="647700" indent="-323850" lvl="1">
              <a:lnSpc>
                <a:spcPts val="4470"/>
              </a:lnSpc>
              <a:buFont typeface="Arial"/>
              <a:buChar char="•"/>
            </a:pPr>
            <a:r>
              <a:rPr lang="en-US" sz="3000" spc="180">
                <a:solidFill>
                  <a:srgbClr val="FFFFFF"/>
                </a:solidFill>
                <a:latin typeface="DM Sans Bold"/>
              </a:rPr>
              <a:t>Pandas</a:t>
            </a:r>
          </a:p>
          <a:p>
            <a:pPr marL="647700" indent="-323850" lvl="1">
              <a:lnSpc>
                <a:spcPts val="4470"/>
              </a:lnSpc>
              <a:buFont typeface="Arial"/>
              <a:buChar char="•"/>
            </a:pPr>
            <a:r>
              <a:rPr lang="en-US" sz="3000" spc="180">
                <a:solidFill>
                  <a:srgbClr val="FFFFFF"/>
                </a:solidFill>
                <a:latin typeface="DM Sans Bold"/>
              </a:rPr>
              <a:t>Numpy</a:t>
            </a:r>
          </a:p>
          <a:p>
            <a:pPr marL="647700" indent="-323850" lvl="1">
              <a:lnSpc>
                <a:spcPts val="4470"/>
              </a:lnSpc>
              <a:buFont typeface="Arial"/>
              <a:buChar char="•"/>
            </a:pPr>
            <a:r>
              <a:rPr lang="en-US" sz="3000" spc="180">
                <a:solidFill>
                  <a:srgbClr val="FFFFFF"/>
                </a:solidFill>
                <a:latin typeface="DM Sans Bold"/>
              </a:rPr>
              <a:t>Matplotlib</a:t>
            </a:r>
          </a:p>
          <a:p>
            <a:pPr marL="647700" indent="-323850" lvl="1">
              <a:lnSpc>
                <a:spcPts val="4470"/>
              </a:lnSpc>
              <a:buFont typeface="Arial"/>
              <a:buChar char="•"/>
            </a:pPr>
            <a:r>
              <a:rPr lang="en-US" sz="3000" spc="180">
                <a:solidFill>
                  <a:srgbClr val="FFFFFF"/>
                </a:solidFill>
                <a:latin typeface="DM Sans Bold"/>
              </a:rPr>
              <a:t>Seaborn</a:t>
            </a:r>
          </a:p>
          <a:p>
            <a:pPr marL="647700" indent="-323850" lvl="1">
              <a:lnSpc>
                <a:spcPts val="4470"/>
              </a:lnSpc>
              <a:buFont typeface="Arial"/>
              <a:buChar char="•"/>
            </a:pPr>
            <a:r>
              <a:rPr lang="en-US" sz="3000" spc="180">
                <a:solidFill>
                  <a:srgbClr val="FFFFFF"/>
                </a:solidFill>
                <a:latin typeface="DM Sans Bold"/>
              </a:rPr>
              <a:t>Sklearn</a:t>
            </a:r>
          </a:p>
          <a:p>
            <a:pPr>
              <a:lnSpc>
                <a:spcPts val="4470"/>
              </a:lnSpc>
            </a:pPr>
          </a:p>
          <a:p>
            <a:pPr marL="0" indent="0" lvl="0">
              <a:lnSpc>
                <a:spcPts val="447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106381" y="4317399"/>
            <a:ext cx="1713533" cy="17135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D3C4F6"/>
            </a:solidFill>
          </p:spPr>
        </p:sp>
        <p:sp>
          <p:nvSpPr>
            <p:cNvPr name="TextBox 5" id="5"/>
            <p:cNvSpPr txBox="true"/>
            <p:nvPr/>
          </p:nvSpPr>
          <p:spPr>
            <a:xfrm>
              <a:off x="0" y="123825"/>
              <a:ext cx="812800" cy="688975"/>
            </a:xfrm>
            <a:prstGeom prst="rect">
              <a:avLst/>
            </a:prstGeom>
          </p:spPr>
          <p:txBody>
            <a:bodyPr anchor="ctr" rtlCol="false" tIns="50800" lIns="50800" bIns="50800" rIns="50800"/>
            <a:lstStyle/>
            <a:p>
              <a:pPr algn="ctr">
                <a:lnSpc>
                  <a:spcPts val="7724"/>
                </a:lnSpc>
              </a:pPr>
              <a:r>
                <a:rPr lang="en-US" sz="7499" spc="532">
                  <a:solidFill>
                    <a:srgbClr val="0D0750"/>
                  </a:solidFill>
                  <a:latin typeface="DM Sans Bold"/>
                </a:rPr>
                <a:t>01</a:t>
              </a:r>
            </a:p>
          </p:txBody>
        </p:sp>
      </p:grpSp>
      <p:grpSp>
        <p:nvGrpSpPr>
          <p:cNvPr name="Group 6" id="6"/>
          <p:cNvGrpSpPr/>
          <p:nvPr/>
        </p:nvGrpSpPr>
        <p:grpSpPr>
          <a:xfrm rot="0">
            <a:off x="8287220" y="4317399"/>
            <a:ext cx="1713533" cy="17135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958CEB"/>
            </a:solidFill>
          </p:spPr>
        </p:sp>
        <p:sp>
          <p:nvSpPr>
            <p:cNvPr name="TextBox 8" id="8"/>
            <p:cNvSpPr txBox="true"/>
            <p:nvPr/>
          </p:nvSpPr>
          <p:spPr>
            <a:xfrm>
              <a:off x="0" y="123825"/>
              <a:ext cx="812800" cy="688975"/>
            </a:xfrm>
            <a:prstGeom prst="rect">
              <a:avLst/>
            </a:prstGeom>
          </p:spPr>
          <p:txBody>
            <a:bodyPr anchor="ctr" rtlCol="false" tIns="50800" lIns="50800" bIns="50800" rIns="50800"/>
            <a:lstStyle/>
            <a:p>
              <a:pPr algn="ctr">
                <a:lnSpc>
                  <a:spcPts val="7724"/>
                </a:lnSpc>
              </a:pPr>
              <a:r>
                <a:rPr lang="en-US" sz="7499" spc="532">
                  <a:solidFill>
                    <a:srgbClr val="0D0750"/>
                  </a:solidFill>
                  <a:latin typeface="DM Sans Bold"/>
                </a:rPr>
                <a:t>02</a:t>
              </a:r>
            </a:p>
          </p:txBody>
        </p:sp>
      </p:grpSp>
      <p:grpSp>
        <p:nvGrpSpPr>
          <p:cNvPr name="Group 9" id="9"/>
          <p:cNvGrpSpPr/>
          <p:nvPr/>
        </p:nvGrpSpPr>
        <p:grpSpPr>
          <a:xfrm rot="0">
            <a:off x="13468087" y="4287955"/>
            <a:ext cx="1713533" cy="17135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7467E8"/>
            </a:solidFill>
          </p:spPr>
        </p:sp>
        <p:sp>
          <p:nvSpPr>
            <p:cNvPr name="TextBox 11" id="11"/>
            <p:cNvSpPr txBox="true"/>
            <p:nvPr/>
          </p:nvSpPr>
          <p:spPr>
            <a:xfrm>
              <a:off x="0" y="123825"/>
              <a:ext cx="812800" cy="688975"/>
            </a:xfrm>
            <a:prstGeom prst="rect">
              <a:avLst/>
            </a:prstGeom>
          </p:spPr>
          <p:txBody>
            <a:bodyPr anchor="ctr" rtlCol="false" tIns="50800" lIns="50800" bIns="50800" rIns="50800"/>
            <a:lstStyle/>
            <a:p>
              <a:pPr algn="ctr">
                <a:lnSpc>
                  <a:spcPts val="7724"/>
                </a:lnSpc>
              </a:pPr>
              <a:r>
                <a:rPr lang="en-US" sz="7499" spc="532">
                  <a:solidFill>
                    <a:srgbClr val="0D0750"/>
                  </a:solidFill>
                  <a:latin typeface="DM Sans Bold"/>
                </a:rPr>
                <a:t>03</a:t>
              </a:r>
            </a:p>
          </p:txBody>
        </p:sp>
      </p:grpSp>
      <p:sp>
        <p:nvSpPr>
          <p:cNvPr name="Freeform 12" id="12"/>
          <p:cNvSpPr/>
          <p:nvPr/>
        </p:nvSpPr>
        <p:spPr>
          <a:xfrm flipH="false" flipV="false" rot="0">
            <a:off x="1347381" y="7197461"/>
            <a:ext cx="4581636" cy="2754708"/>
          </a:xfrm>
          <a:custGeom>
            <a:avLst/>
            <a:gdLst/>
            <a:ahLst/>
            <a:cxnLst/>
            <a:rect r="r" b="b" t="t" l="l"/>
            <a:pathLst>
              <a:path h="2754708" w="4581636">
                <a:moveTo>
                  <a:pt x="0" y="0"/>
                </a:moveTo>
                <a:lnTo>
                  <a:pt x="4581635" y="0"/>
                </a:lnTo>
                <a:lnTo>
                  <a:pt x="4581635" y="2754709"/>
                </a:lnTo>
                <a:lnTo>
                  <a:pt x="0" y="2754709"/>
                </a:lnTo>
                <a:lnTo>
                  <a:pt x="0" y="0"/>
                </a:lnTo>
                <a:close/>
              </a:path>
            </a:pathLst>
          </a:custGeom>
          <a:blipFill>
            <a:blip r:embed="rId3"/>
            <a:stretch>
              <a:fillRect l="0" t="-33855" r="0" b="-33855"/>
            </a:stretch>
          </a:blipFill>
        </p:spPr>
      </p:sp>
      <p:sp>
        <p:nvSpPr>
          <p:cNvPr name="Freeform 13" id="13"/>
          <p:cNvSpPr/>
          <p:nvPr/>
        </p:nvSpPr>
        <p:spPr>
          <a:xfrm flipH="false" flipV="false" rot="0">
            <a:off x="6553567" y="7245060"/>
            <a:ext cx="5180867" cy="2659511"/>
          </a:xfrm>
          <a:custGeom>
            <a:avLst/>
            <a:gdLst/>
            <a:ahLst/>
            <a:cxnLst/>
            <a:rect r="r" b="b" t="t" l="l"/>
            <a:pathLst>
              <a:path h="2659511" w="5180867">
                <a:moveTo>
                  <a:pt x="0" y="0"/>
                </a:moveTo>
                <a:lnTo>
                  <a:pt x="5180866" y="0"/>
                </a:lnTo>
                <a:lnTo>
                  <a:pt x="5180866" y="2659511"/>
                </a:lnTo>
                <a:lnTo>
                  <a:pt x="0" y="2659511"/>
                </a:lnTo>
                <a:lnTo>
                  <a:pt x="0" y="0"/>
                </a:lnTo>
                <a:close/>
              </a:path>
            </a:pathLst>
          </a:custGeom>
          <a:blipFill>
            <a:blip r:embed="rId4"/>
            <a:stretch>
              <a:fillRect l="0" t="0" r="0" b="0"/>
            </a:stretch>
          </a:blipFill>
        </p:spPr>
      </p:sp>
      <p:sp>
        <p:nvSpPr>
          <p:cNvPr name="Freeform 14" id="14"/>
          <p:cNvSpPr/>
          <p:nvPr/>
        </p:nvSpPr>
        <p:spPr>
          <a:xfrm flipH="false" flipV="false" rot="0">
            <a:off x="12210670" y="7296693"/>
            <a:ext cx="4939602" cy="2556244"/>
          </a:xfrm>
          <a:custGeom>
            <a:avLst/>
            <a:gdLst/>
            <a:ahLst/>
            <a:cxnLst/>
            <a:rect r="r" b="b" t="t" l="l"/>
            <a:pathLst>
              <a:path h="2556244" w="4939602">
                <a:moveTo>
                  <a:pt x="0" y="0"/>
                </a:moveTo>
                <a:lnTo>
                  <a:pt x="4939601" y="0"/>
                </a:lnTo>
                <a:lnTo>
                  <a:pt x="4939601" y="2556244"/>
                </a:lnTo>
                <a:lnTo>
                  <a:pt x="0" y="2556244"/>
                </a:lnTo>
                <a:lnTo>
                  <a:pt x="0" y="0"/>
                </a:lnTo>
                <a:close/>
              </a:path>
            </a:pathLst>
          </a:custGeom>
          <a:blipFill>
            <a:blip r:embed="rId5"/>
            <a:stretch>
              <a:fillRect l="0" t="0" r="0" b="0"/>
            </a:stretch>
          </a:blipFill>
        </p:spPr>
      </p:sp>
      <p:sp>
        <p:nvSpPr>
          <p:cNvPr name="TextBox 15" id="15"/>
          <p:cNvSpPr txBox="true"/>
          <p:nvPr/>
        </p:nvSpPr>
        <p:spPr>
          <a:xfrm rot="0">
            <a:off x="4616524" y="1651264"/>
            <a:ext cx="9054952" cy="2041398"/>
          </a:xfrm>
          <a:prstGeom prst="rect">
            <a:avLst/>
          </a:prstGeom>
        </p:spPr>
        <p:txBody>
          <a:bodyPr anchor="t" rtlCol="false" tIns="0" lIns="0" bIns="0" rIns="0">
            <a:spAutoFit/>
          </a:bodyPr>
          <a:lstStyle/>
          <a:p>
            <a:pPr algn="ctr" marL="0" indent="0" lvl="0">
              <a:lnSpc>
                <a:spcPts val="7416"/>
              </a:lnSpc>
            </a:pPr>
            <a:r>
              <a:rPr lang="en-US" sz="7200">
                <a:solidFill>
                  <a:srgbClr val="FFFFFF"/>
                </a:solidFill>
                <a:latin typeface="Bitter Bold"/>
              </a:rPr>
              <a:t>Ethical challenges in technology</a:t>
            </a:r>
          </a:p>
        </p:txBody>
      </p:sp>
      <p:sp>
        <p:nvSpPr>
          <p:cNvPr name="TextBox 16" id="16"/>
          <p:cNvSpPr txBox="true"/>
          <p:nvPr/>
        </p:nvSpPr>
        <p:spPr>
          <a:xfrm rot="0">
            <a:off x="2216562" y="6470513"/>
            <a:ext cx="4228367" cy="279273"/>
          </a:xfrm>
          <a:prstGeom prst="rect">
            <a:avLst/>
          </a:prstGeom>
        </p:spPr>
        <p:txBody>
          <a:bodyPr anchor="t" rtlCol="false" tIns="0" lIns="0" bIns="0" rIns="0">
            <a:spAutoFit/>
          </a:bodyPr>
          <a:lstStyle/>
          <a:p>
            <a:pPr algn="just" marL="0" indent="0" lvl="0">
              <a:lnSpc>
                <a:spcPts val="2286"/>
              </a:lnSpc>
            </a:pPr>
            <a:r>
              <a:rPr lang="en-US" sz="1800" spc="107">
                <a:solidFill>
                  <a:srgbClr val="FFFFFF"/>
                </a:solidFill>
                <a:latin typeface="DM Sans Bold"/>
              </a:rPr>
              <a:t>Exploratory Data Analysis </a:t>
            </a:r>
          </a:p>
        </p:txBody>
      </p:sp>
      <p:sp>
        <p:nvSpPr>
          <p:cNvPr name="TextBox 17" id="17"/>
          <p:cNvSpPr txBox="true"/>
          <p:nvPr/>
        </p:nvSpPr>
        <p:spPr>
          <a:xfrm rot="0">
            <a:off x="7029803" y="6470513"/>
            <a:ext cx="4228367" cy="279273"/>
          </a:xfrm>
          <a:prstGeom prst="rect">
            <a:avLst/>
          </a:prstGeom>
        </p:spPr>
        <p:txBody>
          <a:bodyPr anchor="t" rtlCol="false" tIns="0" lIns="0" bIns="0" rIns="0">
            <a:spAutoFit/>
          </a:bodyPr>
          <a:lstStyle/>
          <a:p>
            <a:pPr algn="ctr" marL="0" indent="0" lvl="0">
              <a:lnSpc>
                <a:spcPts val="2286"/>
              </a:lnSpc>
            </a:pPr>
            <a:r>
              <a:rPr lang="en-US" sz="1800" spc="107">
                <a:solidFill>
                  <a:srgbClr val="FFFFFF"/>
                </a:solidFill>
                <a:latin typeface="DM Sans Bold"/>
              </a:rPr>
              <a:t>Data Preprocessing </a:t>
            </a:r>
          </a:p>
        </p:txBody>
      </p:sp>
      <p:sp>
        <p:nvSpPr>
          <p:cNvPr name="TextBox 18" id="18"/>
          <p:cNvSpPr txBox="true"/>
          <p:nvPr/>
        </p:nvSpPr>
        <p:spPr>
          <a:xfrm rot="0">
            <a:off x="12210670" y="6470513"/>
            <a:ext cx="4228367" cy="279273"/>
          </a:xfrm>
          <a:prstGeom prst="rect">
            <a:avLst/>
          </a:prstGeom>
        </p:spPr>
        <p:txBody>
          <a:bodyPr anchor="t" rtlCol="false" tIns="0" lIns="0" bIns="0" rIns="0">
            <a:spAutoFit/>
          </a:bodyPr>
          <a:lstStyle/>
          <a:p>
            <a:pPr algn="ctr" marL="0" indent="0" lvl="0">
              <a:lnSpc>
                <a:spcPts val="2286"/>
              </a:lnSpc>
            </a:pPr>
            <a:r>
              <a:rPr lang="en-US" sz="1800" spc="107">
                <a:solidFill>
                  <a:srgbClr val="FFFFFF"/>
                </a:solidFill>
                <a:latin typeface="DM Sans Bold"/>
              </a:rPr>
              <a:t>Developing ML Models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660547" y="586916"/>
            <a:ext cx="16966906" cy="9113167"/>
            <a:chOff x="0" y="0"/>
            <a:chExt cx="5679811" cy="3050708"/>
          </a:xfrm>
        </p:grpSpPr>
        <p:sp>
          <p:nvSpPr>
            <p:cNvPr name="Freeform 4" id="4"/>
            <p:cNvSpPr/>
            <p:nvPr/>
          </p:nvSpPr>
          <p:spPr>
            <a:xfrm flipH="false" flipV="false" rot="0">
              <a:off x="0" y="0"/>
              <a:ext cx="5679811" cy="3050708"/>
            </a:xfrm>
            <a:custGeom>
              <a:avLst/>
              <a:gdLst/>
              <a:ahLst/>
              <a:cxnLst/>
              <a:rect r="r" b="b" t="t" l="l"/>
              <a:pathLst>
                <a:path h="3050708" w="5679811">
                  <a:moveTo>
                    <a:pt x="6844" y="0"/>
                  </a:moveTo>
                  <a:lnTo>
                    <a:pt x="5672967" y="0"/>
                  </a:lnTo>
                  <a:cubicBezTo>
                    <a:pt x="5674782" y="0"/>
                    <a:pt x="5676523" y="721"/>
                    <a:pt x="5677807" y="2005"/>
                  </a:cubicBezTo>
                  <a:cubicBezTo>
                    <a:pt x="5679090" y="3288"/>
                    <a:pt x="5679811" y="5029"/>
                    <a:pt x="5679811" y="6844"/>
                  </a:cubicBezTo>
                  <a:lnTo>
                    <a:pt x="5679811" y="3043863"/>
                  </a:lnTo>
                  <a:cubicBezTo>
                    <a:pt x="5679811" y="3045678"/>
                    <a:pt x="5679090" y="3047419"/>
                    <a:pt x="5677807" y="3048703"/>
                  </a:cubicBezTo>
                  <a:cubicBezTo>
                    <a:pt x="5676523" y="3049987"/>
                    <a:pt x="5674782" y="3050708"/>
                    <a:pt x="5672967" y="3050708"/>
                  </a:cubicBezTo>
                  <a:lnTo>
                    <a:pt x="6844" y="3050708"/>
                  </a:lnTo>
                  <a:cubicBezTo>
                    <a:pt x="5029" y="3050708"/>
                    <a:pt x="3288" y="3049987"/>
                    <a:pt x="2005" y="3048703"/>
                  </a:cubicBezTo>
                  <a:cubicBezTo>
                    <a:pt x="721" y="3047419"/>
                    <a:pt x="0" y="3045678"/>
                    <a:pt x="0" y="3043863"/>
                  </a:cubicBezTo>
                  <a:lnTo>
                    <a:pt x="0" y="6844"/>
                  </a:lnTo>
                  <a:cubicBezTo>
                    <a:pt x="0" y="5029"/>
                    <a:pt x="721" y="3288"/>
                    <a:pt x="2005" y="2005"/>
                  </a:cubicBezTo>
                  <a:cubicBezTo>
                    <a:pt x="3288" y="721"/>
                    <a:pt x="5029" y="0"/>
                    <a:pt x="6844" y="0"/>
                  </a:cubicBezTo>
                  <a:close/>
                </a:path>
              </a:pathLst>
            </a:custGeom>
            <a:solidFill>
              <a:srgbClr val="958CEB"/>
            </a:solidFill>
          </p:spPr>
        </p:sp>
        <p:sp>
          <p:nvSpPr>
            <p:cNvPr name="TextBox 5" id="5"/>
            <p:cNvSpPr txBox="true"/>
            <p:nvPr/>
          </p:nvSpPr>
          <p:spPr>
            <a:xfrm>
              <a:off x="0" y="85725"/>
              <a:ext cx="5679811" cy="2964983"/>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229815" y="2482609"/>
            <a:ext cx="11828371" cy="3041523"/>
          </a:xfrm>
          <a:prstGeom prst="rect">
            <a:avLst/>
          </a:prstGeom>
        </p:spPr>
        <p:txBody>
          <a:bodyPr anchor="t" rtlCol="false" tIns="0" lIns="0" bIns="0" rIns="0">
            <a:spAutoFit/>
          </a:bodyPr>
          <a:lstStyle/>
          <a:p>
            <a:pPr algn="ctr" marL="0" indent="0" lvl="0">
              <a:lnSpc>
                <a:spcPts val="7416"/>
              </a:lnSpc>
            </a:pPr>
            <a:r>
              <a:rPr lang="en-US" sz="7200">
                <a:solidFill>
                  <a:srgbClr val="0D0750"/>
                </a:solidFill>
                <a:latin typeface="Bitter Bold"/>
              </a:rPr>
              <a:t>Conclusion: Towards a sustainable future in the digital age</a:t>
            </a:r>
          </a:p>
        </p:txBody>
      </p:sp>
      <p:sp>
        <p:nvSpPr>
          <p:cNvPr name="TextBox 9" id="9"/>
          <p:cNvSpPr txBox="true"/>
          <p:nvPr/>
        </p:nvSpPr>
        <p:spPr>
          <a:xfrm rot="0">
            <a:off x="3818859" y="5816968"/>
            <a:ext cx="10650281" cy="2101723"/>
          </a:xfrm>
          <a:prstGeom prst="rect">
            <a:avLst/>
          </a:prstGeom>
        </p:spPr>
        <p:txBody>
          <a:bodyPr anchor="t" rtlCol="false" tIns="0" lIns="0" bIns="0" rIns="0">
            <a:spAutoFit/>
          </a:bodyPr>
          <a:lstStyle/>
          <a:p>
            <a:pPr algn="ctr">
              <a:lnSpc>
                <a:spcPts val="2830"/>
              </a:lnSpc>
            </a:pPr>
            <a:r>
              <a:rPr lang="en-US" sz="1899" spc="113">
                <a:solidFill>
                  <a:srgbClr val="0D0750"/>
                </a:solidFill>
                <a:latin typeface="DM Sans Bold"/>
              </a:rPr>
              <a:t>In conclusion, sales forecasting plays a crucial role in the success of any business. It offers several advantages that can guide decision-making, enhance operational efficiency, and maximize profitability</a:t>
            </a:r>
          </a:p>
          <a:p>
            <a:pPr algn="ctr" marL="0" indent="0" lvl="0">
              <a:lnSpc>
                <a:spcPts val="2830"/>
              </a:lnSpc>
            </a:pPr>
            <a:r>
              <a:rPr lang="en-US" sz="1899" spc="113">
                <a:solidFill>
                  <a:srgbClr val="0D0750"/>
                </a:solidFill>
                <a:latin typeface="DM Sans Bold"/>
              </a:rPr>
              <a:t>Overall, while sales forecasting offers significant advantages in terms of strategic decision-making, resource allocation, and performance evaluation, it is crucial to recognize its limitations.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DAF3TSQlReQ</dc:identifier>
  <dcterms:modified xsi:type="dcterms:W3CDTF">2011-08-01T06:04:30Z</dcterms:modified>
  <cp:revision>1</cp:revision>
  <dc:title>Walmart Sales Forecasting</dc:title>
</cp:coreProperties>
</file>